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</p:sldIdLst>
  <p:sldSz cx="12192000" cy="6858000"/>
  <p:notesSz cx="6858000" cy="9947275"/>
  <p:embeddedFontLst>
    <p:embeddedFont>
      <p:font typeface="Onest" panose="020B0604020202020204" charset="0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A0"/>
    <a:srgbClr val="A7DCD6"/>
    <a:srgbClr val="031E4F"/>
    <a:srgbClr val="F5F5F5"/>
    <a:srgbClr val="539D96"/>
    <a:srgbClr val="2A48A3"/>
    <a:srgbClr val="7FBEB8"/>
    <a:srgbClr val="68AEA7"/>
    <a:srgbClr val="0A132D"/>
    <a:srgbClr val="E0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499E-42BE-9468-ADB5-E51F0609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3C1E60-9AC7-B3EA-73B6-73BC39329F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1BF4DFBA-6DDD-F20E-B77C-34CC645852B4}"/>
              </a:ext>
            </a:extLst>
          </p:cNvPr>
          <p:cNvSpPr txBox="1">
            <a:spLocks/>
          </p:cNvSpPr>
          <p:nvPr/>
        </p:nvSpPr>
        <p:spPr>
          <a:xfrm>
            <a:off x="836245" y="290880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Название</a:t>
            </a:r>
            <a:r>
              <a:rPr lang="ru-RU" sz="3200" b="1" dirty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108E45B9-8BB2-8FB2-5E94-09768BCD3532}"/>
              </a:ext>
            </a:extLst>
          </p:cNvPr>
          <p:cNvSpPr txBox="1">
            <a:spLocks/>
          </p:cNvSpPr>
          <p:nvPr/>
        </p:nvSpPr>
        <p:spPr>
          <a:xfrm>
            <a:off x="4260839" y="4932324"/>
            <a:ext cx="3161796" cy="53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pic>
        <p:nvPicPr>
          <p:cNvPr id="10" name="Рисунок 9" descr="Изображение выглядит как Шрифт, Графика, графический дизайн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1F3202-4AE3-F61D-625E-39F79A599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5" y="538936"/>
            <a:ext cx="3476445" cy="547409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06E89826-47F4-CFB0-6E43-1D734A727883}"/>
              </a:ext>
            </a:extLst>
          </p:cNvPr>
          <p:cNvSpPr txBox="1">
            <a:spLocks/>
          </p:cNvSpPr>
          <p:nvPr/>
        </p:nvSpPr>
        <p:spPr>
          <a:xfrm>
            <a:off x="2173857" y="4246367"/>
            <a:ext cx="713404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Стратегический </a:t>
            </a:r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ea typeface="Verdana" panose="020B0604030504040204" pitchFamily="34" charset="0"/>
                <a:cs typeface="Arial" panose="020B0604020202020204" pitchFamily="34" charset="0"/>
              </a:rPr>
              <a:t>проект/стратегическая цель</a:t>
            </a:r>
            <a:endParaRPr lang="ru-RU" sz="2000" dirty="0">
              <a:solidFill>
                <a:schemeClr val="bg1"/>
              </a:solidFill>
              <a:latin typeface="Onest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>
                  <a:lumMod val="75000"/>
                </a:schemeClr>
              </a:solidFill>
              <a:latin typeface="Onest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651837"/>
            <a:ext cx="3771157" cy="3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0" y="-142875"/>
            <a:ext cx="2525337" cy="7000875"/>
          </a:xfrm>
          <a:prstGeom prst="rect">
            <a:avLst/>
          </a:prstGeom>
          <a:solidFill>
            <a:srgbClr val="031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47;p7"/>
          <p:cNvSpPr txBox="1"/>
          <p:nvPr/>
        </p:nvSpPr>
        <p:spPr>
          <a:xfrm>
            <a:off x="2646302" y="926353"/>
            <a:ext cx="6140400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Контактные данные</a:t>
            </a:r>
            <a:endParaRPr sz="4000" dirty="0">
              <a:solidFill>
                <a:srgbClr val="031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проекта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Телефон: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Почта:</a:t>
            </a: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386785" y="361297"/>
            <a:ext cx="5472111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цвета</a:t>
            </a: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1310730" y="6407543"/>
            <a:ext cx="697554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96724" y="1555350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цвета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907" y="1958058"/>
            <a:ext cx="1710267" cy="1684867"/>
          </a:xfrm>
          <a:prstGeom prst="rect">
            <a:avLst/>
          </a:prstGeom>
          <a:solidFill>
            <a:srgbClr val="294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64507" y="1958058"/>
            <a:ext cx="1710267" cy="1684867"/>
          </a:xfrm>
          <a:prstGeom prst="rect">
            <a:avLst/>
          </a:prstGeom>
          <a:solidFill>
            <a:srgbClr val="53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1041" y="1958058"/>
            <a:ext cx="1710267" cy="16848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4907" y="4548878"/>
            <a:ext cx="1710267" cy="1282139"/>
          </a:xfrm>
          <a:prstGeom prst="rect">
            <a:avLst/>
          </a:prstGeom>
          <a:solidFill>
            <a:srgbClr val="0A1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83B4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4507" y="4548878"/>
            <a:ext cx="1710267" cy="1282139"/>
          </a:xfrm>
          <a:prstGeom prst="rect">
            <a:avLst/>
          </a:prstGeom>
          <a:solidFill>
            <a:srgbClr val="031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61041" y="4548878"/>
            <a:ext cx="1710267" cy="1282139"/>
          </a:xfrm>
          <a:prstGeom prst="rect">
            <a:avLst/>
          </a:prstGeom>
          <a:solidFill>
            <a:srgbClr val="A7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32174" y="4548878"/>
            <a:ext cx="1710267" cy="128213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386785" y="4146150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Дополнительные цвета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2418784" y="2224217"/>
            <a:ext cx="1435077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Зеленый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 83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,157,150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#539D96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522992" y="4738813"/>
            <a:ext cx="126421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Темно-синий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 10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,19,45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#0A132D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2403304" y="4738814"/>
            <a:ext cx="1458949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Синий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 3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,30,79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031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E4F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297154" y="4745052"/>
            <a:ext cx="1425082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Зеленый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127,190,184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#7FBEB8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6174914" y="4738815"/>
            <a:ext cx="1387025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Серый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237,239,244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#EDEFF4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F86F6DE6-FA70-404A-29E2-2A20D9D6A63A}"/>
              </a:ext>
            </a:extLst>
          </p:cNvPr>
          <p:cNvSpPr txBox="1">
            <a:spLocks/>
          </p:cNvSpPr>
          <p:nvPr/>
        </p:nvSpPr>
        <p:spPr>
          <a:xfrm>
            <a:off x="537201" y="2241149"/>
            <a:ext cx="1435077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Синий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4,71,160</a:t>
            </a:r>
          </a:p>
          <a:p>
            <a:pPr>
              <a:lnSpc>
                <a:spcPts val="1600"/>
              </a:lnSpc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2947А0</a:t>
            </a:r>
          </a:p>
        </p:txBody>
      </p: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2D30CCB3-269A-D559-8B55-E4385B8E97B6}"/>
              </a:ext>
            </a:extLst>
          </p:cNvPr>
          <p:cNvSpPr txBox="1">
            <a:spLocks/>
          </p:cNvSpPr>
          <p:nvPr/>
        </p:nvSpPr>
        <p:spPr>
          <a:xfrm>
            <a:off x="4318379" y="2174416"/>
            <a:ext cx="1435077" cy="120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Белый</a:t>
            </a:r>
          </a:p>
          <a:p>
            <a:pPr>
              <a:lnSpc>
                <a:spcPts val="1600"/>
              </a:lnSpc>
            </a:pP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RGB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255,255,255</a:t>
            </a:r>
          </a:p>
          <a:p>
            <a:pPr>
              <a:lnSpc>
                <a:spcPts val="1600"/>
              </a:lnSpc>
            </a:pP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#FFFFF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9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2" y="1694288"/>
            <a:ext cx="718063" cy="588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4" y="1637797"/>
            <a:ext cx="674901" cy="486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44" y="1694287"/>
            <a:ext cx="596424" cy="588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93" y="1690777"/>
            <a:ext cx="553262" cy="588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68" y="1673916"/>
            <a:ext cx="251126" cy="584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94" y="1730177"/>
            <a:ext cx="745530" cy="412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99" y="1690777"/>
            <a:ext cx="502252" cy="588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23" y="4569930"/>
            <a:ext cx="694521" cy="4865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2" y="3126434"/>
            <a:ext cx="502252" cy="6160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4" y="3104706"/>
            <a:ext cx="474785" cy="576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5" y="3102534"/>
            <a:ext cx="423775" cy="5728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9" y="3185292"/>
            <a:ext cx="631738" cy="557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75" y="3180038"/>
            <a:ext cx="600347" cy="580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52" y="3194182"/>
            <a:ext cx="423775" cy="5728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17" y="3187648"/>
            <a:ext cx="572880" cy="5807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01" y="4511074"/>
            <a:ext cx="498328" cy="5454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80" y="4441840"/>
            <a:ext cx="623891" cy="5414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59" y="4486799"/>
            <a:ext cx="321755" cy="572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72" y="4495023"/>
            <a:ext cx="674900" cy="4944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22" y="4467912"/>
            <a:ext cx="502252" cy="5885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12192000" cy="130628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93" y="4463912"/>
            <a:ext cx="360994" cy="525795"/>
          </a:xfrm>
          <a:prstGeom prst="rect">
            <a:avLst/>
          </a:prstGeom>
        </p:spPr>
      </p:pic>
      <p:sp>
        <p:nvSpPr>
          <p:cNvPr id="27" name="Заголовок 6"/>
          <p:cNvSpPr txBox="1">
            <a:spLocks/>
          </p:cNvSpPr>
          <p:nvPr/>
        </p:nvSpPr>
        <p:spPr>
          <a:xfrm>
            <a:off x="386785" y="361297"/>
            <a:ext cx="5472111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Примеры иконок</a:t>
            </a:r>
          </a:p>
        </p:txBody>
      </p:sp>
    </p:spTree>
    <p:extLst>
      <p:ext uri="{BB962C8B-B14F-4D97-AF65-F5344CB8AC3E}">
        <p14:creationId xmlns:p14="http://schemas.microsoft.com/office/powerpoint/2010/main" val="261504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355" y="902726"/>
            <a:ext cx="9966403" cy="64739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Montserrat" panose="020B0604020202020204" charset="0"/>
                <a:cs typeface="Montserrat" panose="020B0604020202020204" charset="0"/>
              </a:rPr>
              <a:t>Проблема</a:t>
            </a:r>
          </a:p>
        </p:txBody>
      </p:sp>
      <p:sp>
        <p:nvSpPr>
          <p:cNvPr id="5" name="Google Shape;118;p2"/>
          <p:cNvSpPr/>
          <p:nvPr/>
        </p:nvSpPr>
        <p:spPr>
          <a:xfrm>
            <a:off x="491273" y="811459"/>
            <a:ext cx="720000" cy="720000"/>
          </a:xfrm>
          <a:prstGeom prst="ellipse">
            <a:avLst/>
          </a:prstGeom>
          <a:solidFill>
            <a:srgbClr val="68AEA7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9;p2"/>
          <p:cNvSpPr/>
          <p:nvPr/>
        </p:nvSpPr>
        <p:spPr>
          <a:xfrm>
            <a:off x="491273" y="3302379"/>
            <a:ext cx="720000" cy="720000"/>
          </a:xfrm>
          <a:prstGeom prst="ellipse">
            <a:avLst/>
          </a:prstGeom>
          <a:solidFill>
            <a:srgbClr val="539D96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20;p2"/>
          <p:cNvSpPr/>
          <p:nvPr/>
        </p:nvSpPr>
        <p:spPr>
          <a:xfrm>
            <a:off x="491273" y="2057557"/>
            <a:ext cx="720000" cy="720000"/>
          </a:xfrm>
          <a:prstGeom prst="ellipse">
            <a:avLst/>
          </a:prstGeom>
          <a:solidFill>
            <a:srgbClr val="539D96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24;p2"/>
          <p:cNvSpPr txBox="1"/>
          <p:nvPr/>
        </p:nvSpPr>
        <p:spPr>
          <a:xfrm>
            <a:off x="681893" y="986793"/>
            <a:ext cx="341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25;p2"/>
          <p:cNvSpPr txBox="1"/>
          <p:nvPr/>
        </p:nvSpPr>
        <p:spPr>
          <a:xfrm>
            <a:off x="680470" y="2232891"/>
            <a:ext cx="341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6;p2"/>
          <p:cNvSpPr txBox="1"/>
          <p:nvPr/>
        </p:nvSpPr>
        <p:spPr>
          <a:xfrm>
            <a:off x="681893" y="3477713"/>
            <a:ext cx="341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35355" y="2093858"/>
            <a:ext cx="9966403" cy="64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" panose="020B0604020202020204" charset="0"/>
                <a:cs typeface="Montserrat" panose="020B0604020202020204" charset="0"/>
              </a:rPr>
              <a:t>Цель реализации проекта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35355" y="3363888"/>
            <a:ext cx="9966403" cy="64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" panose="020B0604020202020204" charset="0"/>
                <a:cs typeface="Montserrat" panose="020B0604020202020204" charset="0"/>
              </a:rPr>
              <a:t>Сроки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-2167" y="5922933"/>
            <a:ext cx="12194168" cy="1297326"/>
            <a:chOff x="-2167" y="5922933"/>
            <a:chExt cx="12194168" cy="12973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338560" y="6046438"/>
              <a:ext cx="853440" cy="1173818"/>
            </a:xfrm>
            <a:prstGeom prst="rect">
              <a:avLst/>
            </a:prstGeom>
            <a:solidFill>
              <a:srgbClr val="294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2167" y="5922933"/>
              <a:ext cx="12194168" cy="1297326"/>
              <a:chOff x="-2167" y="5723430"/>
              <a:chExt cx="12194168" cy="1292219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2167" y="5723430"/>
                <a:ext cx="853440" cy="1169197"/>
              </a:xfrm>
              <a:prstGeom prst="rect">
                <a:avLst/>
              </a:prstGeom>
              <a:solidFill>
                <a:srgbClr val="294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522422" y="5723430"/>
                <a:ext cx="570807" cy="1292217"/>
              </a:xfrm>
              <a:prstGeom prst="rect">
                <a:avLst/>
              </a:prstGeom>
              <a:solidFill>
                <a:srgbClr val="031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-2167" y="5954395"/>
                <a:ext cx="12194168" cy="1061254"/>
                <a:chOff x="51866" y="5913125"/>
                <a:chExt cx="12194168" cy="1061254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51866" y="6209607"/>
                  <a:ext cx="2234134" cy="764771"/>
                </a:xfrm>
                <a:prstGeom prst="rect">
                  <a:avLst/>
                </a:prstGeom>
                <a:solidFill>
                  <a:srgbClr val="68AE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1868285" y="5977042"/>
                  <a:ext cx="3047999" cy="99733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572001" y="6176742"/>
                  <a:ext cx="1147156" cy="797637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5908268" y="6339615"/>
                  <a:ext cx="2928850" cy="634762"/>
                </a:xfrm>
                <a:prstGeom prst="rect">
                  <a:avLst/>
                </a:prstGeom>
                <a:solidFill>
                  <a:srgbClr val="2947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8128809" y="6149921"/>
                  <a:ext cx="1098318" cy="82445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9120793" y="6339616"/>
                  <a:ext cx="463782" cy="634762"/>
                </a:xfrm>
                <a:prstGeom prst="rect">
                  <a:avLst/>
                </a:prstGeom>
                <a:solidFill>
                  <a:srgbClr val="539D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9422819" y="5913125"/>
                  <a:ext cx="1242409" cy="1061252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0308994" y="6467301"/>
                  <a:ext cx="1937040" cy="507075"/>
                </a:xfrm>
                <a:prstGeom prst="rect">
                  <a:avLst/>
                </a:prstGeom>
                <a:solidFill>
                  <a:srgbClr val="031E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28" name="Рисунок 2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sp>
        <p:nvSpPr>
          <p:cNvPr id="29" name="Google Shape;119;p2"/>
          <p:cNvSpPr/>
          <p:nvPr/>
        </p:nvSpPr>
        <p:spPr>
          <a:xfrm>
            <a:off x="491273" y="4575843"/>
            <a:ext cx="720000" cy="720000"/>
          </a:xfrm>
          <a:prstGeom prst="ellipse">
            <a:avLst/>
          </a:prstGeom>
          <a:solidFill>
            <a:srgbClr val="539D96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26;p2"/>
          <p:cNvSpPr txBox="1"/>
          <p:nvPr/>
        </p:nvSpPr>
        <p:spPr>
          <a:xfrm>
            <a:off x="681893" y="4751177"/>
            <a:ext cx="341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335355" y="4637352"/>
            <a:ext cx="9966403" cy="64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" panose="020B0604020202020204" charset="0"/>
                <a:cs typeface="Montserrat" panose="020B0604020202020204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38646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1665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Структурная декомпозиция работ</a:t>
            </a:r>
            <a:endParaRPr lang="ru-RU" sz="3200" b="1" dirty="0">
              <a:solidFill>
                <a:srgbClr val="031E4F"/>
              </a:solidFill>
            </a:endParaRPr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graphicFrame>
        <p:nvGraphicFramePr>
          <p:cNvPr id="5" name="Google Shape;148;p4"/>
          <p:cNvGraphicFramePr/>
          <p:nvPr>
            <p:extLst>
              <p:ext uri="{D42A27DB-BD31-4B8C-83A1-F6EECF244321}">
                <p14:modId xmlns:p14="http://schemas.microsoft.com/office/powerpoint/2010/main" val="3725872164"/>
              </p:ext>
            </p:extLst>
          </p:nvPr>
        </p:nvGraphicFramePr>
        <p:xfrm>
          <a:off x="577850" y="1285334"/>
          <a:ext cx="10775950" cy="50492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4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Этап</a:t>
                      </a:r>
                      <a:endParaRPr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294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Ключевые события</a:t>
                      </a:r>
                      <a:endParaRPr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294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</a:t>
                      </a:r>
                      <a:endParaRPr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294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5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5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5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A7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0025" cy="6858000"/>
          </a:xfrm>
          <a:prstGeom prst="rect">
            <a:avLst/>
          </a:prstGeom>
          <a:solidFill>
            <a:srgbClr val="53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12" y="448089"/>
            <a:ext cx="10515600" cy="72878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партнеры</a:t>
            </a:r>
            <a:endParaRPr lang="ru-RU" sz="3600" b="1" dirty="0">
              <a:solidFill>
                <a:srgbClr val="031E4F"/>
              </a:solidFill>
            </a:endParaRPr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graphicFrame>
        <p:nvGraphicFramePr>
          <p:cNvPr id="5" name="Google Shape;173;g2b3070dc3d9_0_143"/>
          <p:cNvGraphicFramePr/>
          <p:nvPr>
            <p:extLst>
              <p:ext uri="{D42A27DB-BD31-4B8C-83A1-F6EECF244321}">
                <p14:modId xmlns:p14="http://schemas.microsoft.com/office/powerpoint/2010/main" val="2964096699"/>
              </p:ext>
            </p:extLst>
          </p:nvPr>
        </p:nvGraphicFramePr>
        <p:xfrm>
          <a:off x="546912" y="1176870"/>
          <a:ext cx="11133253" cy="4545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Название компании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202D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Область сотрудничества, полученные результаты</a:t>
                      </a:r>
                      <a:endParaRPr sz="1200" b="1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202D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8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Компания 1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02D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Модернизация 1 образовательной программы 12.34.56 «…»</a:t>
                      </a:r>
                      <a:endParaRPr sz="1400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02D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200"/>
                        <a:buFont typeface="Verdana"/>
                        <a:buNone/>
                      </a:pPr>
                      <a:r>
                        <a:rPr lang="ru-RU" sz="1200" b="1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Компания 2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400"/>
                        <a:buFont typeface="Verdana"/>
                        <a:buNone/>
                      </a:pPr>
                      <a:r>
                        <a:rPr lang="ru-RU" sz="1400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Две совместные научно-исследовательские работы «…»</a:t>
                      </a:r>
                      <a:endParaRPr sz="1400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200"/>
                        <a:buFont typeface="Verdana"/>
                        <a:buNone/>
                      </a:pPr>
                      <a:r>
                        <a:rPr lang="ru-RU" sz="1200" b="1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Компания 3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400"/>
                        <a:buFont typeface="Verdana"/>
                        <a:buNone/>
                      </a:pPr>
                      <a:r>
                        <a:rPr lang="ru-RU" sz="1400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Разработан новый сервис для решения образовательных задач</a:t>
                      </a:r>
                      <a:endParaRPr sz="1400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200"/>
                        <a:buFont typeface="Verdana"/>
                        <a:buNone/>
                      </a:pPr>
                      <a:r>
                        <a:rPr lang="ru-RU" sz="1200" b="1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Компания 4</a:t>
                      </a:r>
                      <a:endParaRPr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3B40"/>
                        </a:buClr>
                        <a:buSzPts val="1400"/>
                        <a:buFont typeface="Verdana"/>
                        <a:buNone/>
                      </a:pPr>
                      <a:r>
                        <a:rPr lang="ru-RU" sz="1400" dirty="0">
                          <a:solidFill>
                            <a:srgbClr val="383B4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Обновление компьютерного фонда на 10%</a:t>
                      </a:r>
                      <a:endParaRPr sz="1400" dirty="0">
                        <a:solidFill>
                          <a:srgbClr val="383B4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3A3A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719" y="250166"/>
            <a:ext cx="10515600" cy="10753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Доходность проекта</a:t>
            </a:r>
            <a:endParaRPr lang="ru-RU" sz="3600" b="1" dirty="0">
              <a:solidFill>
                <a:srgbClr val="031E4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19" y="1092200"/>
            <a:ext cx="10515600" cy="679450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Отразите наличие альтернативных источников средств на реализацию проекта, потенциальные пути выхода на самоокупаемость.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92587"/>
              </p:ext>
            </p:extLst>
          </p:nvPr>
        </p:nvGraphicFramePr>
        <p:xfrm>
          <a:off x="656719" y="1982227"/>
          <a:ext cx="10548548" cy="4175512"/>
        </p:xfrm>
        <a:graphic>
          <a:graphicData uri="http://schemas.openxmlformats.org/drawingml/2006/table">
            <a:tbl>
              <a:tblPr firstRow="1" bandRow="1"/>
              <a:tblGrid>
                <a:gridCol w="2637137">
                  <a:extLst>
                    <a:ext uri="{9D8B030D-6E8A-4147-A177-3AD203B41FA5}">
                      <a16:colId xmlns:a16="http://schemas.microsoft.com/office/drawing/2014/main" val="2721573933"/>
                    </a:ext>
                  </a:extLst>
                </a:gridCol>
                <a:gridCol w="2637137">
                  <a:extLst>
                    <a:ext uri="{9D8B030D-6E8A-4147-A177-3AD203B41FA5}">
                      <a16:colId xmlns:a16="http://schemas.microsoft.com/office/drawing/2014/main" val="1973643181"/>
                    </a:ext>
                  </a:extLst>
                </a:gridCol>
                <a:gridCol w="2637137">
                  <a:extLst>
                    <a:ext uri="{9D8B030D-6E8A-4147-A177-3AD203B41FA5}">
                      <a16:colId xmlns:a16="http://schemas.microsoft.com/office/drawing/2014/main" val="2618812652"/>
                    </a:ext>
                  </a:extLst>
                </a:gridCol>
                <a:gridCol w="2637137">
                  <a:extLst>
                    <a:ext uri="{9D8B030D-6E8A-4147-A177-3AD203B41FA5}">
                      <a16:colId xmlns:a16="http://schemas.microsoft.com/office/drawing/2014/main" val="3068420787"/>
                    </a:ext>
                  </a:extLst>
                </a:gridCol>
              </a:tblGrid>
              <a:tr h="356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Источник</a:t>
                      </a:r>
                    </a:p>
                  </a:txBody>
                  <a:tcPr anchor="ctr">
                    <a:solidFill>
                      <a:srgbClr val="294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Год </a:t>
                      </a: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N1</a:t>
                      </a:r>
                      <a:endParaRPr lang="ru-RU" sz="2000" b="1" i="0" u="none" strike="noStrike" cap="none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>
                    <a:solidFill>
                      <a:srgbClr val="294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Год </a:t>
                      </a: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N2</a:t>
                      </a:r>
                      <a:endParaRPr lang="ru-RU" sz="2000" b="1" i="0" u="none" strike="noStrike" cap="none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>
                    <a:solidFill>
                      <a:srgbClr val="294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Год </a:t>
                      </a: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N3</a:t>
                      </a:r>
                      <a:endParaRPr lang="ru-RU" sz="2000" b="1" i="0" u="none" strike="noStrike" cap="none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>
                    <a:solidFill>
                      <a:srgbClr val="294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07432"/>
                  </a:ext>
                </a:extLst>
              </a:tr>
              <a:tr h="73907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Средства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индустриального партнера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200076"/>
                  </a:ext>
                </a:extLst>
              </a:tr>
              <a:tr h="73907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Доходы от 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672673"/>
                  </a:ext>
                </a:extLst>
              </a:tr>
              <a:tr h="73907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Договоры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на </a:t>
                      </a:r>
                      <a:r>
                        <a:rPr lang="ru-RU" sz="1600" b="0" i="0" u="none" strike="noStrike" cap="none" baseline="0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НИР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 НИОКР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70008"/>
                  </a:ext>
                </a:extLst>
              </a:tr>
              <a:tr h="73907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Региональные гранты, субсидии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68714"/>
                  </a:ext>
                </a:extLst>
              </a:tr>
              <a:tr h="739078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896348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218" y="6352738"/>
            <a:ext cx="11737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2947A0"/>
                </a:solidFill>
                <a:latin typeface="Montserrat"/>
                <a:ea typeface="Montserrat"/>
                <a:cs typeface="Montserrat"/>
                <a:sym typeface="Montserrat"/>
              </a:rPr>
              <a:t>Для проектов по НИОКР слайд является обязательным. Для прочих проектов заполнение опционально. </a:t>
            </a:r>
            <a:endParaRPr lang="ru-RU" sz="1200" b="1" dirty="0">
              <a:solidFill>
                <a:srgbClr val="2947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6164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проекта</a:t>
            </a:r>
            <a:endParaRPr lang="ru-RU" sz="4000" b="1" dirty="0">
              <a:solidFill>
                <a:srgbClr val="031E4F"/>
              </a:solidFill>
            </a:endParaRPr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graphicFrame>
        <p:nvGraphicFramePr>
          <p:cNvPr id="5" name="Google Shape;196;p3"/>
          <p:cNvGraphicFramePr/>
          <p:nvPr>
            <p:extLst>
              <p:ext uri="{D42A27DB-BD31-4B8C-83A1-F6EECF244321}">
                <p14:modId xmlns:p14="http://schemas.microsoft.com/office/powerpoint/2010/main" val="1583748805"/>
              </p:ext>
            </p:extLst>
          </p:nvPr>
        </p:nvGraphicFramePr>
        <p:xfrm>
          <a:off x="988274" y="1574387"/>
          <a:ext cx="10467975" cy="4078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36393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Роль в команде</a:t>
                      </a:r>
                      <a:endParaRPr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36393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ФИО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36393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Место работы, должность, ученая степень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Куратор проекта</a:t>
                      </a:r>
                      <a:endParaRPr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121995122"/>
                  </a:ext>
                </a:extLst>
              </a:tr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Руководитель проекта</a:t>
                      </a:r>
                      <a:endParaRPr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Администратор</a:t>
                      </a:r>
                      <a:r>
                        <a:rPr lang="ru-RU" sz="160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проекта</a:t>
                      </a:r>
                      <a:endParaRPr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</a:t>
                      </a:r>
                      <a:r>
                        <a:rPr lang="ru-RU" sz="160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сполнитель</a:t>
                      </a:r>
                      <a:endParaRPr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Исполнитель</a:t>
                      </a:r>
                      <a:endParaRPr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36393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-2167" y="5922933"/>
            <a:ext cx="12194168" cy="1297326"/>
            <a:chOff x="-2167" y="5922933"/>
            <a:chExt cx="12194168" cy="12973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338560" y="6046438"/>
              <a:ext cx="853440" cy="1173818"/>
            </a:xfrm>
            <a:prstGeom prst="rect">
              <a:avLst/>
            </a:prstGeom>
            <a:solidFill>
              <a:srgbClr val="294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2167" y="5922933"/>
              <a:ext cx="12194168" cy="1297326"/>
              <a:chOff x="-2167" y="5723430"/>
              <a:chExt cx="12194168" cy="1292219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-2167" y="5723430"/>
                <a:ext cx="853440" cy="1169197"/>
              </a:xfrm>
              <a:prstGeom prst="rect">
                <a:avLst/>
              </a:prstGeom>
              <a:solidFill>
                <a:srgbClr val="294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522422" y="5723430"/>
                <a:ext cx="570807" cy="1292217"/>
              </a:xfrm>
              <a:prstGeom prst="rect">
                <a:avLst/>
              </a:prstGeom>
              <a:solidFill>
                <a:srgbClr val="031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-2167" y="5954395"/>
                <a:ext cx="12194168" cy="1061254"/>
                <a:chOff x="51866" y="5913125"/>
                <a:chExt cx="12194168" cy="1061254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51866" y="6209607"/>
                  <a:ext cx="2234134" cy="764771"/>
                </a:xfrm>
                <a:prstGeom prst="rect">
                  <a:avLst/>
                </a:prstGeom>
                <a:solidFill>
                  <a:srgbClr val="68AE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868285" y="5977042"/>
                  <a:ext cx="3047999" cy="99733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72001" y="6176742"/>
                  <a:ext cx="1147156" cy="797637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5908268" y="6339615"/>
                  <a:ext cx="2928850" cy="634762"/>
                </a:xfrm>
                <a:prstGeom prst="rect">
                  <a:avLst/>
                </a:prstGeom>
                <a:solidFill>
                  <a:srgbClr val="2947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8128809" y="6149921"/>
                  <a:ext cx="1098318" cy="82445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9120793" y="6339616"/>
                  <a:ext cx="463782" cy="634762"/>
                </a:xfrm>
                <a:prstGeom prst="rect">
                  <a:avLst/>
                </a:prstGeom>
                <a:solidFill>
                  <a:srgbClr val="539D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9422819" y="5913125"/>
                  <a:ext cx="1242409" cy="1061252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10308994" y="6467301"/>
                  <a:ext cx="1937040" cy="507075"/>
                </a:xfrm>
                <a:prstGeom prst="rect">
                  <a:avLst/>
                </a:prstGeom>
                <a:solidFill>
                  <a:srgbClr val="031E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812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81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Смета расходов</a:t>
            </a:r>
            <a:r>
              <a:rPr lang="ru-RU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b="1" dirty="0">
              <a:solidFill>
                <a:srgbClr val="031E4F"/>
              </a:solidFill>
            </a:endParaRPr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graphicFrame>
        <p:nvGraphicFramePr>
          <p:cNvPr id="5" name="Google Shape;205;g2b47b4a8437_0_0"/>
          <p:cNvGraphicFramePr/>
          <p:nvPr>
            <p:extLst>
              <p:ext uri="{D42A27DB-BD31-4B8C-83A1-F6EECF244321}">
                <p14:modId xmlns:p14="http://schemas.microsoft.com/office/powerpoint/2010/main" val="1036478880"/>
              </p:ext>
            </p:extLst>
          </p:nvPr>
        </p:nvGraphicFramePr>
        <p:xfrm>
          <a:off x="586950" y="1184625"/>
          <a:ext cx="11018100" cy="54454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Наименование расходов</a:t>
                      </a:r>
                      <a:endParaRPr sz="11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 </a:t>
                      </a:r>
                      <a:r>
                        <a:rPr lang="ru-RU" sz="12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31.12.2026 </a:t>
                      </a:r>
                      <a:r>
                        <a:rPr lang="ru-RU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г.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Заработная плата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Прочие выплаты персоналу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Начисления на выплаты по оплате труда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Закупка товаров, работ, услуг, в т.ч.: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Услуги связи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Транспортные услуги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Услуги по содержанию имущества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Прочие услуги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ГПХ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Увеличение стоимости основных средств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Расходные материалы и предметы снабжения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Итого расходов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0,00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200025" cy="6858000"/>
          </a:xfrm>
          <a:prstGeom prst="rect">
            <a:avLst/>
          </a:prstGeom>
          <a:solidFill>
            <a:srgbClr val="53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9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429" y="138269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</a:t>
            </a:r>
            <a:r>
              <a:rPr lang="ru-RU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</a:t>
            </a:r>
            <a:endParaRPr lang="ru-RU" b="1" dirty="0">
              <a:solidFill>
                <a:srgbClr val="031E4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871" y="1672152"/>
            <a:ext cx="9372600" cy="6794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качественные результаты от реализации проекта на университетском уровне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Google Shape;233;g2b3070dc3d9_0_1"/>
          <p:cNvSpPr/>
          <p:nvPr/>
        </p:nvSpPr>
        <p:spPr>
          <a:xfrm>
            <a:off x="953674" y="1613065"/>
            <a:ext cx="720000" cy="720000"/>
          </a:xfrm>
          <a:prstGeom prst="ellipse">
            <a:avLst/>
          </a:prstGeom>
          <a:solidFill>
            <a:srgbClr val="539D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234;g2b3070dc3d9_0_1"/>
          <p:cNvSpPr/>
          <p:nvPr/>
        </p:nvSpPr>
        <p:spPr>
          <a:xfrm>
            <a:off x="953674" y="4810286"/>
            <a:ext cx="720000" cy="720000"/>
          </a:xfrm>
          <a:prstGeom prst="ellipse">
            <a:avLst/>
          </a:prstGeom>
          <a:solidFill>
            <a:srgbClr val="539D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35;g2b3070dc3d9_0_1"/>
          <p:cNvSpPr/>
          <p:nvPr/>
        </p:nvSpPr>
        <p:spPr>
          <a:xfrm>
            <a:off x="953674" y="3211675"/>
            <a:ext cx="720000" cy="720000"/>
          </a:xfrm>
          <a:prstGeom prst="ellipse">
            <a:avLst/>
          </a:prstGeom>
          <a:solidFill>
            <a:srgbClr val="539D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7;g2b3070dc3d9_0_1"/>
          <p:cNvSpPr txBox="1"/>
          <p:nvPr/>
        </p:nvSpPr>
        <p:spPr>
          <a:xfrm>
            <a:off x="1144294" y="1788399"/>
            <a:ext cx="34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dirty="0">
              <a:solidFill>
                <a:srgbClr val="F5F5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38;g2b3070dc3d9_0_1"/>
          <p:cNvSpPr txBox="1"/>
          <p:nvPr/>
        </p:nvSpPr>
        <p:spPr>
          <a:xfrm>
            <a:off x="1142871" y="3387009"/>
            <a:ext cx="34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dirty="0">
              <a:solidFill>
                <a:srgbClr val="F5F5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9;g2b3070dc3d9_0_1"/>
          <p:cNvSpPr txBox="1"/>
          <p:nvPr/>
        </p:nvSpPr>
        <p:spPr>
          <a:xfrm>
            <a:off x="1144294" y="4985620"/>
            <a:ext cx="34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dirty="0">
              <a:solidFill>
                <a:srgbClr val="F5F5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Рисунок 9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862871" y="3231934"/>
            <a:ext cx="9372600" cy="6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качественные результаты на региональном уровне</a:t>
            </a:r>
            <a:endParaRPr lang="ru-RU"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62871" y="4850836"/>
            <a:ext cx="9372600" cy="6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ru-RU" sz="2000" b="1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качественные результаты на национальном уровне </a:t>
            </a:r>
            <a:r>
              <a:rPr lang="ru-RU" sz="2000" dirty="0">
                <a:solidFill>
                  <a:srgbClr val="363939"/>
                </a:solidFill>
                <a:latin typeface="Montserrat"/>
                <a:ea typeface="Montserrat"/>
                <a:cs typeface="Montserrat"/>
                <a:sym typeface="Montserrat"/>
              </a:rPr>
              <a:t>(если есть)</a:t>
            </a:r>
            <a:endParaRPr lang="ru-RU"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54033" y="5922935"/>
            <a:ext cx="12294524" cy="1425516"/>
            <a:chOff x="-54033" y="5723430"/>
            <a:chExt cx="12294524" cy="14199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08909" y="5723430"/>
              <a:ext cx="853440" cy="1169197"/>
            </a:xfrm>
            <a:prstGeom prst="rect">
              <a:avLst/>
            </a:prstGeom>
            <a:solidFill>
              <a:srgbClr val="294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22422" y="5723430"/>
              <a:ext cx="570807" cy="1025172"/>
            </a:xfrm>
            <a:prstGeom prst="rect">
              <a:avLst/>
            </a:prstGeom>
            <a:solidFill>
              <a:srgbClr val="03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54033" y="5954395"/>
              <a:ext cx="12294524" cy="1188939"/>
              <a:chOff x="0" y="5913125"/>
              <a:chExt cx="12294524" cy="1188939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6209607"/>
                <a:ext cx="2286000" cy="764771"/>
              </a:xfrm>
              <a:prstGeom prst="rect">
                <a:avLst/>
              </a:prstGeom>
              <a:solidFill>
                <a:srgbClr val="68A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868285" y="5977042"/>
                <a:ext cx="3047999" cy="825472"/>
              </a:xfrm>
              <a:prstGeom prst="rect">
                <a:avLst/>
              </a:prstGeom>
              <a:solidFill>
                <a:srgbClr val="A7DC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572001" y="6176742"/>
                <a:ext cx="1147156" cy="825472"/>
              </a:xfrm>
              <a:prstGeom prst="rect">
                <a:avLst/>
              </a:prstGeom>
              <a:solidFill>
                <a:srgbClr val="7FB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965768" y="6467302"/>
                <a:ext cx="2928850" cy="634762"/>
              </a:xfrm>
              <a:prstGeom prst="rect">
                <a:avLst/>
              </a:prstGeom>
              <a:solidFill>
                <a:srgbClr val="294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8128809" y="6149921"/>
                <a:ext cx="1098318" cy="634762"/>
              </a:xfrm>
              <a:prstGeom prst="rect">
                <a:avLst/>
              </a:prstGeom>
              <a:solidFill>
                <a:srgbClr val="A7DC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120793" y="6339616"/>
                <a:ext cx="463782" cy="634762"/>
              </a:xfrm>
              <a:prstGeom prst="rect">
                <a:avLst/>
              </a:prstGeom>
              <a:solidFill>
                <a:srgbClr val="539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9422819" y="5913125"/>
                <a:ext cx="1242409" cy="712284"/>
              </a:xfrm>
              <a:prstGeom prst="rect">
                <a:avLst/>
              </a:prstGeom>
              <a:solidFill>
                <a:srgbClr val="7FB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0308993" y="6467302"/>
                <a:ext cx="1985531" cy="469690"/>
              </a:xfrm>
              <a:prstGeom prst="rect">
                <a:avLst/>
              </a:prstGeom>
              <a:solidFill>
                <a:srgbClr val="031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7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31E4F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Количественные показатели</a:t>
            </a:r>
            <a:endParaRPr lang="ru-RU" sz="4000" b="1" dirty="0">
              <a:solidFill>
                <a:srgbClr val="031E4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0013"/>
            <a:ext cx="10515600" cy="6223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запланированные количественные показатели эффективности проекта с привязкой к показателям программы развития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CF6B50-2021-D04F-47C5-9B32312D6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3" y="455108"/>
            <a:ext cx="2094299" cy="281492"/>
          </a:xfrm>
          <a:prstGeom prst="rect">
            <a:avLst/>
          </a:prstGeom>
        </p:spPr>
      </p:pic>
      <p:sp>
        <p:nvSpPr>
          <p:cNvPr id="5" name="Google Shape;212;g2b3070dc3d9_0_26"/>
          <p:cNvSpPr/>
          <p:nvPr/>
        </p:nvSpPr>
        <p:spPr>
          <a:xfrm>
            <a:off x="3719200" y="2084375"/>
            <a:ext cx="2324700" cy="293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текст текст текст текст текст текст текст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3;g2b3070dc3d9_0_26"/>
          <p:cNvSpPr/>
          <p:nvPr/>
        </p:nvSpPr>
        <p:spPr>
          <a:xfrm>
            <a:off x="8852200" y="2084375"/>
            <a:ext cx="2324700" cy="293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текст текст текст текст текст текст текст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14;g2b3070dc3d9_0_26"/>
          <p:cNvSpPr/>
          <p:nvPr/>
        </p:nvSpPr>
        <p:spPr>
          <a:xfrm>
            <a:off x="6309025" y="2084375"/>
            <a:ext cx="2324700" cy="293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текст текст текст текст текст текст текст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15;g2b3070dc3d9_0_26"/>
          <p:cNvSpPr/>
          <p:nvPr/>
        </p:nvSpPr>
        <p:spPr>
          <a:xfrm>
            <a:off x="4216163" y="4371425"/>
            <a:ext cx="1330800" cy="1272300"/>
          </a:xfrm>
          <a:prstGeom prst="ellipse">
            <a:avLst/>
          </a:prstGeom>
          <a:solidFill>
            <a:srgbClr val="A7DCD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6;g2b3070dc3d9_0_26"/>
          <p:cNvSpPr/>
          <p:nvPr/>
        </p:nvSpPr>
        <p:spPr>
          <a:xfrm>
            <a:off x="6728025" y="4371425"/>
            <a:ext cx="1330800" cy="1272300"/>
          </a:xfrm>
          <a:prstGeom prst="ellipse">
            <a:avLst/>
          </a:prstGeom>
          <a:solidFill>
            <a:srgbClr val="A7DCD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7;g2b3070dc3d9_0_26"/>
          <p:cNvSpPr/>
          <p:nvPr/>
        </p:nvSpPr>
        <p:spPr>
          <a:xfrm>
            <a:off x="9316100" y="4334688"/>
            <a:ext cx="1330800" cy="1272300"/>
          </a:xfrm>
          <a:prstGeom prst="ellipse">
            <a:avLst/>
          </a:prstGeom>
          <a:solidFill>
            <a:srgbClr val="A7DCD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18;g2b3070dc3d9_0_26"/>
          <p:cNvSpPr/>
          <p:nvPr/>
        </p:nvSpPr>
        <p:spPr>
          <a:xfrm>
            <a:off x="1129388" y="2084375"/>
            <a:ext cx="2324700" cy="293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текст текст текст текст текст текст текст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9;g2b3070dc3d9_0_26"/>
          <p:cNvSpPr/>
          <p:nvPr/>
        </p:nvSpPr>
        <p:spPr>
          <a:xfrm>
            <a:off x="1629338" y="4371425"/>
            <a:ext cx="1330800" cy="1272300"/>
          </a:xfrm>
          <a:prstGeom prst="ellipse">
            <a:avLst/>
          </a:prstGeom>
          <a:solidFill>
            <a:srgbClr val="A7DCD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639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Google Shape;221;g2b3070dc3d9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7771" y="4648577"/>
            <a:ext cx="647448" cy="64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2;g2b3070dc3d9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7841" y="4648583"/>
            <a:ext cx="647448" cy="64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3;g2b3070dc3d9_0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1167" y="4648570"/>
            <a:ext cx="644519" cy="64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4;g2b3070dc3d9_0_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4513" y="4647118"/>
            <a:ext cx="647448" cy="64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-2167" y="5922933"/>
            <a:ext cx="12194168" cy="1297326"/>
            <a:chOff x="-2167" y="5922933"/>
            <a:chExt cx="12194168" cy="129732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338560" y="6046438"/>
              <a:ext cx="853440" cy="1173818"/>
            </a:xfrm>
            <a:prstGeom prst="rect">
              <a:avLst/>
            </a:prstGeom>
            <a:solidFill>
              <a:srgbClr val="294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-2167" y="5922933"/>
              <a:ext cx="12194168" cy="1297326"/>
              <a:chOff x="-2167" y="5723430"/>
              <a:chExt cx="12194168" cy="129221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-2167" y="5723430"/>
                <a:ext cx="853440" cy="1169197"/>
              </a:xfrm>
              <a:prstGeom prst="rect">
                <a:avLst/>
              </a:prstGeom>
              <a:solidFill>
                <a:srgbClr val="294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522422" y="5723430"/>
                <a:ext cx="570807" cy="1292217"/>
              </a:xfrm>
              <a:prstGeom prst="rect">
                <a:avLst/>
              </a:prstGeom>
              <a:solidFill>
                <a:srgbClr val="031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-2167" y="5954395"/>
                <a:ext cx="12194168" cy="1061254"/>
                <a:chOff x="51866" y="5913125"/>
                <a:chExt cx="12194168" cy="1061254"/>
              </a:xfrm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51866" y="6209607"/>
                  <a:ext cx="2234134" cy="764771"/>
                </a:xfrm>
                <a:prstGeom prst="rect">
                  <a:avLst/>
                </a:prstGeom>
                <a:solidFill>
                  <a:srgbClr val="68AE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1868285" y="5977042"/>
                  <a:ext cx="3047999" cy="99733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4572001" y="6176742"/>
                  <a:ext cx="1147156" cy="797637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5908268" y="6339615"/>
                  <a:ext cx="2928850" cy="634762"/>
                </a:xfrm>
                <a:prstGeom prst="rect">
                  <a:avLst/>
                </a:prstGeom>
                <a:solidFill>
                  <a:srgbClr val="2947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8128809" y="6149921"/>
                  <a:ext cx="1098318" cy="824456"/>
                </a:xfrm>
                <a:prstGeom prst="rect">
                  <a:avLst/>
                </a:prstGeom>
                <a:solidFill>
                  <a:srgbClr val="A7D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9120793" y="6339616"/>
                  <a:ext cx="463782" cy="634762"/>
                </a:xfrm>
                <a:prstGeom prst="rect">
                  <a:avLst/>
                </a:prstGeom>
                <a:solidFill>
                  <a:srgbClr val="539D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9422819" y="5913125"/>
                  <a:ext cx="1242409" cy="1061252"/>
                </a:xfrm>
                <a:prstGeom prst="rect">
                  <a:avLst/>
                </a:prstGeom>
                <a:solidFill>
                  <a:srgbClr val="7FB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10308994" y="6467301"/>
                  <a:ext cx="1937040" cy="507075"/>
                </a:xfrm>
                <a:prstGeom prst="rect">
                  <a:avLst/>
                </a:prstGeom>
                <a:solidFill>
                  <a:srgbClr val="031E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800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334</Words>
  <Application>Microsoft Office PowerPoint</Application>
  <PresentationFormat>Широкоэкранный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Onest</vt:lpstr>
      <vt:lpstr>Arial</vt:lpstr>
      <vt:lpstr>Montserrat</vt:lpstr>
      <vt:lpstr>Verdana</vt:lpstr>
      <vt:lpstr>Calibri Light</vt:lpstr>
      <vt:lpstr>Calibri</vt:lpstr>
      <vt:lpstr>Тема Office</vt:lpstr>
      <vt:lpstr>Презентация PowerPoint</vt:lpstr>
      <vt:lpstr>Презентация PowerPoint</vt:lpstr>
      <vt:lpstr>Структурная декомпозиция работ</vt:lpstr>
      <vt:lpstr>Ключевые партнеры</vt:lpstr>
      <vt:lpstr>Доходность проекта</vt:lpstr>
      <vt:lpstr>Команда проекта</vt:lpstr>
      <vt:lpstr>Смета расходов </vt:lpstr>
      <vt:lpstr>Качественные результаты </vt:lpstr>
      <vt:lpstr>Количественные показатели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Дегтярева Лия Петровна</cp:lastModifiedBy>
  <cp:revision>49</cp:revision>
  <cp:lastPrinted>2021-07-16T08:02:37Z</cp:lastPrinted>
  <dcterms:created xsi:type="dcterms:W3CDTF">2021-07-15T12:03:34Z</dcterms:created>
  <dcterms:modified xsi:type="dcterms:W3CDTF">2026-04-03T01:27:24Z</dcterms:modified>
</cp:coreProperties>
</file>